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61E0-6627-4A7A-AD05-7CC7C7729A07}" type="datetimeFigureOut">
              <a:rPr lang="zh-TW" altLang="en-US" smtClean="0"/>
              <a:t>2021/10/26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AFED-1107-49E5-84E8-83BC78814D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5430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61E0-6627-4A7A-AD05-7CC7C7729A07}" type="datetimeFigureOut">
              <a:rPr lang="zh-TW" altLang="en-US" smtClean="0"/>
              <a:t>2021/10/26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AFED-1107-49E5-84E8-83BC78814D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9618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61E0-6627-4A7A-AD05-7CC7C7729A07}" type="datetimeFigureOut">
              <a:rPr lang="zh-TW" altLang="en-US" smtClean="0"/>
              <a:t>2021/10/26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AFED-1107-49E5-84E8-83BC78814D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0104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61E0-6627-4A7A-AD05-7CC7C7729A07}" type="datetimeFigureOut">
              <a:rPr lang="zh-TW" altLang="en-US" smtClean="0"/>
              <a:t>2021/10/26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AFED-1107-49E5-84E8-83BC78814D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2327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61E0-6627-4A7A-AD05-7CC7C7729A07}" type="datetimeFigureOut">
              <a:rPr lang="zh-TW" altLang="en-US" smtClean="0"/>
              <a:t>2021/10/26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AFED-1107-49E5-84E8-83BC78814D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0306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61E0-6627-4A7A-AD05-7CC7C7729A07}" type="datetimeFigureOut">
              <a:rPr lang="zh-TW" altLang="en-US" smtClean="0"/>
              <a:t>2021/10/26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AFED-1107-49E5-84E8-83BC78814D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42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61E0-6627-4A7A-AD05-7CC7C7729A07}" type="datetimeFigureOut">
              <a:rPr lang="zh-TW" altLang="en-US" smtClean="0"/>
              <a:t>2021/10/26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AFED-1107-49E5-84E8-83BC78814D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143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61E0-6627-4A7A-AD05-7CC7C7729A07}" type="datetimeFigureOut">
              <a:rPr lang="zh-TW" altLang="en-US" smtClean="0"/>
              <a:t>2021/10/26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AFED-1107-49E5-84E8-83BC78814D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030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61E0-6627-4A7A-AD05-7CC7C7729A07}" type="datetimeFigureOut">
              <a:rPr lang="zh-TW" altLang="en-US" smtClean="0"/>
              <a:t>2021/10/26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AFED-1107-49E5-84E8-83BC78814D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2199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61E0-6627-4A7A-AD05-7CC7C7729A07}" type="datetimeFigureOut">
              <a:rPr lang="zh-TW" altLang="en-US" smtClean="0"/>
              <a:t>2021/10/26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AFED-1107-49E5-84E8-83BC78814D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270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61E0-6627-4A7A-AD05-7CC7C7729A07}" type="datetimeFigureOut">
              <a:rPr lang="zh-TW" altLang="en-US" smtClean="0"/>
              <a:t>2021/10/26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AFED-1107-49E5-84E8-83BC78814D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1379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961E0-6627-4A7A-AD05-7CC7C7729A07}" type="datetimeFigureOut">
              <a:rPr lang="zh-TW" altLang="en-US" smtClean="0"/>
              <a:t>2021/10/26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4AFED-1107-49E5-84E8-83BC78814D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4484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" name="表格 1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05719"/>
              </p:ext>
            </p:extLst>
          </p:nvPr>
        </p:nvGraphicFramePr>
        <p:xfrm>
          <a:off x="1039668" y="665518"/>
          <a:ext cx="10849714" cy="6113352"/>
        </p:xfrm>
        <a:graphic>
          <a:graphicData uri="http://schemas.openxmlformats.org/drawingml/2006/table">
            <a:tbl>
              <a:tblPr/>
              <a:tblGrid>
                <a:gridCol w="413584">
                  <a:extLst>
                    <a:ext uri="{9D8B030D-6E8A-4147-A177-3AD203B41FA5}">
                      <a16:colId xmlns:a16="http://schemas.microsoft.com/office/drawing/2014/main" val="3799683774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58792245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622471892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3910184524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1539095371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3200498482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4023731249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3011710477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2035292697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3072322063"/>
                    </a:ext>
                  </a:extLst>
                </a:gridCol>
                <a:gridCol w="372226">
                  <a:extLst>
                    <a:ext uri="{9D8B030D-6E8A-4147-A177-3AD203B41FA5}">
                      <a16:colId xmlns:a16="http://schemas.microsoft.com/office/drawing/2014/main" val="1514784298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759102165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967230313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238823890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743764443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640614688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13503595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608147273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4004711071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213144367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90561340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990261414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546987301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750614565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929061828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353793741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3322863007"/>
                    </a:ext>
                  </a:extLst>
                </a:gridCol>
              </a:tblGrid>
              <a:tr h="27506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45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49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4120866"/>
                  </a:ext>
                </a:extLst>
              </a:tr>
              <a:tr h="3818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10/25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11/1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11/8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11/15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11/22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11/29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12/6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12/13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12/20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12/27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1/3’22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1/10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1/17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1/24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1/31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2/7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2/14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2/21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2/28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3/7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3/14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3/21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3/28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4/4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4/11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4/18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4/25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5/2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838221"/>
                  </a:ext>
                </a:extLst>
              </a:tr>
              <a:tr h="944978"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873817"/>
                  </a:ext>
                </a:extLst>
              </a:tr>
              <a:tr h="1003045"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94113"/>
                  </a:ext>
                </a:extLst>
              </a:tr>
              <a:tr h="1279359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5825"/>
                  </a:ext>
                </a:extLst>
              </a:tr>
              <a:tr h="1186451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015394"/>
                  </a:ext>
                </a:extLst>
              </a:tr>
              <a:tr h="1042641"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931701"/>
                  </a:ext>
                </a:extLst>
              </a:tr>
            </a:tbl>
          </a:graphicData>
        </a:graphic>
      </p:graphicFrame>
      <p:cxnSp>
        <p:nvCxnSpPr>
          <p:cNvPr id="93" name="Google Shape;646;p11"/>
          <p:cNvCxnSpPr>
            <a:cxnSpLocks/>
          </p:cNvCxnSpPr>
          <p:nvPr/>
        </p:nvCxnSpPr>
        <p:spPr>
          <a:xfrm>
            <a:off x="2321514" y="4590164"/>
            <a:ext cx="5760000" cy="4231"/>
          </a:xfrm>
          <a:prstGeom prst="straightConnector1">
            <a:avLst/>
          </a:prstGeom>
          <a:ln w="57150"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" name="Google Shape;622;p11"/>
          <p:cNvSpPr txBox="1"/>
          <p:nvPr/>
        </p:nvSpPr>
        <p:spPr>
          <a:xfrm>
            <a:off x="-107053" y="2909533"/>
            <a:ext cx="110376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1000" b="1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nd</a:t>
            </a:r>
            <a:r>
              <a:rPr lang="en-US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source part (pin to pin)</a:t>
            </a:r>
            <a:endParaRPr sz="1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622;p11"/>
          <p:cNvSpPr txBox="1"/>
          <p:nvPr/>
        </p:nvSpPr>
        <p:spPr>
          <a:xfrm>
            <a:off x="-107053" y="4281350"/>
            <a:ext cx="110376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1000" b="1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nd</a:t>
            </a:r>
            <a:r>
              <a:rPr lang="en-US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source part (non pin to pin)</a:t>
            </a:r>
            <a:endParaRPr sz="1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606;p11"/>
          <p:cNvSpPr/>
          <p:nvPr/>
        </p:nvSpPr>
        <p:spPr>
          <a:xfrm>
            <a:off x="4640439" y="5659295"/>
            <a:ext cx="146050" cy="127000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634;p11"/>
          <p:cNvSpPr/>
          <p:nvPr/>
        </p:nvSpPr>
        <p:spPr>
          <a:xfrm>
            <a:off x="3210667" y="2296274"/>
            <a:ext cx="4964089" cy="60919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5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50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sng" strike="noStrike" cap="none" dirty="0">
                <a:solidFill>
                  <a:srgbClr val="FF0000"/>
                </a:solidFill>
                <a:ea typeface="Arial"/>
                <a:cs typeface="Arial"/>
                <a:sym typeface="Arial"/>
              </a:rPr>
              <a:t>PIN to PIN Part</a:t>
            </a:r>
            <a:endParaRPr sz="1050" b="1" u="sng" dirty="0">
              <a:solidFill>
                <a:srgbClr val="FF0000"/>
              </a:solidFill>
            </a:endParaRPr>
          </a:p>
          <a:p>
            <a:pPr lvl="0"/>
            <a:r>
              <a:rPr lang="en-US" sz="1050" b="0" i="0" u="none" strike="noStrike" cap="none" dirty="0">
                <a:solidFill>
                  <a:srgbClr val="0000FF"/>
                </a:solidFill>
                <a:ea typeface="Arial"/>
                <a:cs typeface="Arial"/>
                <a:sym typeface="Arial"/>
              </a:rPr>
              <a:t>Main source: Eth PHY Realtek</a:t>
            </a:r>
            <a:r>
              <a:rPr lang="en-US" sz="1050" dirty="0">
                <a:solidFill>
                  <a:srgbClr val="0000FF"/>
                </a:solidFill>
                <a:ea typeface="Arial"/>
                <a:cs typeface="Arial"/>
                <a:sym typeface="Arial"/>
              </a:rPr>
              <a:t> RTL8211F-CG </a:t>
            </a:r>
            <a:r>
              <a:rPr lang="en-US" sz="1050" dirty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 2</a:t>
            </a:r>
            <a:r>
              <a:rPr lang="en-US" sz="1050" baseline="30000" dirty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nd  </a:t>
            </a:r>
            <a:r>
              <a:rPr lang="en-US" sz="1050" dirty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source: Motorcomm YT8531C</a:t>
            </a:r>
          </a:p>
          <a:p>
            <a:pPr lvl="0"/>
            <a:endParaRPr lang="en-US" sz="105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Wingdings" panose="05000000000000000000" pitchFamily="2" charset="2"/>
            </a:endParaRPr>
          </a:p>
          <a:p>
            <a:pPr lvl="0"/>
            <a: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8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80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634;p11"/>
          <p:cNvSpPr/>
          <p:nvPr/>
        </p:nvSpPr>
        <p:spPr>
          <a:xfrm>
            <a:off x="8368040" y="3066421"/>
            <a:ext cx="3150673" cy="101887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5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50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50" b="0" i="0" u="none" strike="noStrike" cap="none" dirty="0">
              <a:solidFill>
                <a:schemeClr val="accent1">
                  <a:lumMod val="75000"/>
                </a:schemeClr>
              </a:solidFill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sng" strike="noStrike" cap="none" dirty="0">
                <a:solidFill>
                  <a:srgbClr val="FF0000"/>
                </a:solidFill>
                <a:ea typeface="Arial"/>
                <a:cs typeface="Arial"/>
                <a:sym typeface="Arial"/>
              </a:rPr>
              <a:t>Non PIN to PIN Part</a:t>
            </a:r>
          </a:p>
          <a:p>
            <a:pPr lvl="0"/>
            <a:r>
              <a:rPr lang="en-US" sz="1050" dirty="0">
                <a:solidFill>
                  <a:srgbClr val="0000FF"/>
                </a:solidFill>
                <a:ea typeface="Arial"/>
                <a:cs typeface="Arial"/>
                <a:sym typeface="Arial"/>
              </a:rPr>
              <a:t>Main source: </a:t>
            </a:r>
          </a:p>
          <a:p>
            <a:pPr lvl="0"/>
            <a:r>
              <a:rPr lang="en-US" sz="1050" dirty="0">
                <a:solidFill>
                  <a:srgbClr val="0000FF"/>
                </a:solidFill>
                <a:ea typeface="Arial"/>
                <a:cs typeface="Arial"/>
                <a:sym typeface="Arial"/>
              </a:rPr>
              <a:t>E-FUSE TI TPS25200DRVR </a:t>
            </a:r>
          </a:p>
          <a:p>
            <a:pPr marL="171450" lvl="0" indent="-171450">
              <a:buFont typeface="Wingdings" panose="05000000000000000000" pitchFamily="2" charset="2"/>
              <a:buChar char="à"/>
            </a:pPr>
            <a:r>
              <a:rPr lang="en-US" sz="1050" b="0" i="0" u="none" strike="noStrike" cap="none" dirty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2</a:t>
            </a:r>
            <a:r>
              <a:rPr lang="en-US" sz="1050" b="0" i="0" u="none" strike="noStrike" cap="none" baseline="30000" dirty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nd</a:t>
            </a:r>
            <a:r>
              <a:rPr lang="en-US" sz="1050" b="0" i="0" u="none" strike="noStrike" cap="none" dirty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 source</a:t>
            </a:r>
            <a:r>
              <a:rPr lang="en-US" sz="1050" dirty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: Toshiba TCKE712BNL</a:t>
            </a:r>
          </a:p>
          <a:p>
            <a:pPr lvl="0"/>
            <a:r>
              <a:rPr lang="en-US" sz="1050" dirty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BT CYPRESS CYW20704</a:t>
            </a:r>
            <a:endParaRPr lang="en-US" sz="1050" b="0" i="0" u="none" strike="noStrike" cap="none" dirty="0">
              <a:solidFill>
                <a:srgbClr val="0000FF"/>
              </a:solidFill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rgbClr val="0000FF"/>
                </a:solidFill>
                <a:sym typeface="Wingdings" panose="05000000000000000000" pitchFamily="2" charset="2"/>
              </a:rPr>
              <a:t> 2</a:t>
            </a:r>
            <a:r>
              <a:rPr lang="en-US" sz="1050" baseline="30000" dirty="0">
                <a:solidFill>
                  <a:srgbClr val="0000FF"/>
                </a:solidFill>
                <a:sym typeface="Wingdings" panose="05000000000000000000" pitchFamily="2" charset="2"/>
              </a:rPr>
              <a:t>nd</a:t>
            </a:r>
            <a:r>
              <a:rPr lang="en-US" sz="1050" dirty="0">
                <a:solidFill>
                  <a:srgbClr val="0000FF"/>
                </a:solidFill>
                <a:sym typeface="Wingdings" panose="05000000000000000000" pitchFamily="2" charset="2"/>
              </a:rPr>
              <a:t> source: AMPAK W511A</a:t>
            </a:r>
            <a:endParaRPr sz="1050" dirty="0">
              <a:solidFill>
                <a:srgbClr val="0000FF"/>
              </a:solidFill>
            </a:endParaRPr>
          </a:p>
          <a:p>
            <a:pPr lvl="0"/>
            <a: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8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80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657;p11"/>
          <p:cNvSpPr/>
          <p:nvPr/>
        </p:nvSpPr>
        <p:spPr>
          <a:xfrm>
            <a:off x="2543565" y="3224280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文字方塊 46"/>
          <p:cNvSpPr txBox="1"/>
          <p:nvPr/>
        </p:nvSpPr>
        <p:spPr>
          <a:xfrm>
            <a:off x="3249457" y="2904398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900" dirty="0"/>
              <a:t>HWQA </a:t>
            </a:r>
            <a:r>
              <a:rPr lang="zh-TW" altLang="en-US" sz="900" dirty="0"/>
              <a:t> </a:t>
            </a:r>
            <a:r>
              <a:rPr lang="en-US" altLang="zh-TW" sz="900" dirty="0"/>
              <a:t>Reliability</a:t>
            </a:r>
          </a:p>
          <a:p>
            <a:pPr algn="ctr"/>
            <a:r>
              <a:rPr lang="en-US" altLang="zh-TW" sz="900" dirty="0"/>
              <a:t>Test</a:t>
            </a:r>
            <a:endParaRPr lang="zh-TW" altLang="en-US" sz="900" dirty="0"/>
          </a:p>
        </p:txBody>
      </p:sp>
      <p:sp>
        <p:nvSpPr>
          <p:cNvPr id="48" name="Google Shape;657;p11"/>
          <p:cNvSpPr/>
          <p:nvPr/>
        </p:nvSpPr>
        <p:spPr>
          <a:xfrm>
            <a:off x="2990839" y="3202137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" name="直線接點 49"/>
          <p:cNvCxnSpPr/>
          <p:nvPr/>
        </p:nvCxnSpPr>
        <p:spPr>
          <a:xfrm>
            <a:off x="3155371" y="3275222"/>
            <a:ext cx="936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Google Shape;657;p11"/>
          <p:cNvSpPr/>
          <p:nvPr/>
        </p:nvSpPr>
        <p:spPr>
          <a:xfrm>
            <a:off x="4549831" y="3205634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文字方塊 51"/>
          <p:cNvSpPr txBox="1"/>
          <p:nvPr/>
        </p:nvSpPr>
        <p:spPr>
          <a:xfrm>
            <a:off x="4177406" y="2685748"/>
            <a:ext cx="588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Factory control run</a:t>
            </a:r>
            <a:endParaRPr lang="zh-TW" altLang="en-US" sz="900" dirty="0"/>
          </a:p>
        </p:txBody>
      </p:sp>
      <p:cxnSp>
        <p:nvCxnSpPr>
          <p:cNvPr id="53" name="直線接點 52"/>
          <p:cNvCxnSpPr/>
          <p:nvPr/>
        </p:nvCxnSpPr>
        <p:spPr>
          <a:xfrm>
            <a:off x="4187318" y="3281567"/>
            <a:ext cx="360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接點 55"/>
          <p:cNvCxnSpPr/>
          <p:nvPr/>
        </p:nvCxnSpPr>
        <p:spPr>
          <a:xfrm>
            <a:off x="2693580" y="3273730"/>
            <a:ext cx="32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字方塊 56"/>
          <p:cNvSpPr txBox="1"/>
          <p:nvPr/>
        </p:nvSpPr>
        <p:spPr>
          <a:xfrm>
            <a:off x="2623519" y="2857750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HW RD</a:t>
            </a:r>
          </a:p>
          <a:p>
            <a:r>
              <a:rPr lang="en-US" altLang="zh-TW" sz="900" dirty="0"/>
              <a:t>verify</a:t>
            </a:r>
            <a:endParaRPr lang="zh-TW" altLang="en-US" sz="900" dirty="0"/>
          </a:p>
        </p:txBody>
      </p:sp>
      <p:cxnSp>
        <p:nvCxnSpPr>
          <p:cNvPr id="58" name="直線接點 57"/>
          <p:cNvCxnSpPr/>
          <p:nvPr/>
        </p:nvCxnSpPr>
        <p:spPr>
          <a:xfrm>
            <a:off x="1858670" y="3273748"/>
            <a:ext cx="684000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9" name="文字方塊 58"/>
          <p:cNvSpPr txBox="1"/>
          <p:nvPr/>
        </p:nvSpPr>
        <p:spPr>
          <a:xfrm>
            <a:off x="1856464" y="3042674"/>
            <a:ext cx="7024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>
                <a:solidFill>
                  <a:srgbClr val="FF0000"/>
                </a:solidFill>
              </a:rPr>
              <a:t>SW change</a:t>
            </a:r>
            <a:endParaRPr lang="zh-TW" altLang="en-US" sz="900" dirty="0">
              <a:solidFill>
                <a:srgbClr val="FF0000"/>
              </a:solidFill>
            </a:endParaRPr>
          </a:p>
        </p:txBody>
      </p:sp>
      <p:sp>
        <p:nvSpPr>
          <p:cNvPr id="62" name="Google Shape;657;p11"/>
          <p:cNvSpPr/>
          <p:nvPr/>
        </p:nvSpPr>
        <p:spPr>
          <a:xfrm>
            <a:off x="1363933" y="4485028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57;p11"/>
          <p:cNvSpPr/>
          <p:nvPr/>
        </p:nvSpPr>
        <p:spPr>
          <a:xfrm>
            <a:off x="2210400" y="4502735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" name="直線接點 63"/>
          <p:cNvCxnSpPr/>
          <p:nvPr/>
        </p:nvCxnSpPr>
        <p:spPr>
          <a:xfrm>
            <a:off x="1464429" y="4566824"/>
            <a:ext cx="756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接點 64"/>
          <p:cNvCxnSpPr/>
          <p:nvPr/>
        </p:nvCxnSpPr>
        <p:spPr>
          <a:xfrm>
            <a:off x="2370625" y="4561420"/>
            <a:ext cx="1116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Google Shape;657;p11"/>
          <p:cNvSpPr/>
          <p:nvPr/>
        </p:nvSpPr>
        <p:spPr>
          <a:xfrm>
            <a:off x="3473977" y="4504785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" name="直線接點 66"/>
          <p:cNvCxnSpPr/>
          <p:nvPr/>
        </p:nvCxnSpPr>
        <p:spPr>
          <a:xfrm>
            <a:off x="3620027" y="4562177"/>
            <a:ext cx="360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Google Shape;657;p11"/>
          <p:cNvSpPr/>
          <p:nvPr/>
        </p:nvSpPr>
        <p:spPr>
          <a:xfrm>
            <a:off x="7085439" y="4469255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657;p11"/>
          <p:cNvSpPr/>
          <p:nvPr/>
        </p:nvSpPr>
        <p:spPr>
          <a:xfrm>
            <a:off x="3940324" y="4502702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657;p11"/>
          <p:cNvSpPr/>
          <p:nvPr/>
        </p:nvSpPr>
        <p:spPr>
          <a:xfrm>
            <a:off x="4411447" y="4488183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2" name="直線接點 71"/>
          <p:cNvCxnSpPr/>
          <p:nvPr/>
        </p:nvCxnSpPr>
        <p:spPr>
          <a:xfrm>
            <a:off x="4546749" y="4571751"/>
            <a:ext cx="396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字方塊 76"/>
          <p:cNvSpPr txBox="1"/>
          <p:nvPr/>
        </p:nvSpPr>
        <p:spPr>
          <a:xfrm>
            <a:off x="1424388" y="415167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Circuit design+</a:t>
            </a:r>
          </a:p>
          <a:p>
            <a:r>
              <a:rPr lang="en-US" altLang="zh-TW" sz="900" dirty="0"/>
              <a:t>Layout change</a:t>
            </a:r>
            <a:endParaRPr lang="zh-TW" altLang="en-US" sz="900" dirty="0"/>
          </a:p>
        </p:txBody>
      </p:sp>
      <p:sp>
        <p:nvSpPr>
          <p:cNvPr id="78" name="文字方塊 77"/>
          <p:cNvSpPr txBox="1"/>
          <p:nvPr/>
        </p:nvSpPr>
        <p:spPr>
          <a:xfrm>
            <a:off x="2499756" y="4267285"/>
            <a:ext cx="9188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PCB Fabrication</a:t>
            </a:r>
            <a:endParaRPr lang="zh-TW" altLang="en-US" sz="900" dirty="0"/>
          </a:p>
        </p:txBody>
      </p:sp>
      <p:sp>
        <p:nvSpPr>
          <p:cNvPr id="79" name="文字方塊 78"/>
          <p:cNvSpPr txBox="1"/>
          <p:nvPr/>
        </p:nvSpPr>
        <p:spPr>
          <a:xfrm>
            <a:off x="3535077" y="4008372"/>
            <a:ext cx="5498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 smtClean="0"/>
              <a:t>1</a:t>
            </a:r>
            <a:r>
              <a:rPr lang="en-US" altLang="zh-TW" sz="900" baseline="30000" dirty="0" smtClean="0"/>
              <a:t>st</a:t>
            </a:r>
            <a:endParaRPr lang="en-US" altLang="zh-TW" sz="900" dirty="0" smtClean="0"/>
          </a:p>
          <a:p>
            <a:r>
              <a:rPr lang="en-US" altLang="zh-TW" sz="900" dirty="0" smtClean="0"/>
              <a:t>Sample </a:t>
            </a:r>
          </a:p>
          <a:p>
            <a:r>
              <a:rPr lang="en-US" altLang="zh-TW" sz="900" dirty="0" smtClean="0"/>
              <a:t>Build</a:t>
            </a:r>
            <a:endParaRPr lang="zh-TW" altLang="en-US" sz="900" dirty="0"/>
          </a:p>
        </p:txBody>
      </p:sp>
      <p:sp>
        <p:nvSpPr>
          <p:cNvPr id="80" name="文字方塊 79"/>
          <p:cNvSpPr txBox="1"/>
          <p:nvPr/>
        </p:nvSpPr>
        <p:spPr>
          <a:xfrm>
            <a:off x="4506088" y="4127488"/>
            <a:ext cx="531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i="1" dirty="0"/>
              <a:t>HW R</a:t>
            </a:r>
            <a:r>
              <a:rPr lang="en-US" altLang="zh-TW" sz="900" dirty="0"/>
              <a:t>D verify</a:t>
            </a:r>
            <a:endParaRPr lang="zh-TW" altLang="en-US" sz="900" dirty="0"/>
          </a:p>
        </p:txBody>
      </p:sp>
      <p:sp>
        <p:nvSpPr>
          <p:cNvPr id="81" name="文字方塊 80"/>
          <p:cNvSpPr txBox="1"/>
          <p:nvPr/>
        </p:nvSpPr>
        <p:spPr>
          <a:xfrm>
            <a:off x="8310874" y="4320426"/>
            <a:ext cx="7242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HWQA Test</a:t>
            </a:r>
            <a:endParaRPr lang="zh-TW" altLang="en-US" sz="900" dirty="0"/>
          </a:p>
        </p:txBody>
      </p:sp>
      <p:sp>
        <p:nvSpPr>
          <p:cNvPr id="84" name="文字方塊 83"/>
          <p:cNvSpPr txBox="1"/>
          <p:nvPr/>
        </p:nvSpPr>
        <p:spPr>
          <a:xfrm>
            <a:off x="-16581" y="4647241"/>
            <a:ext cx="113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>
                <a:solidFill>
                  <a:srgbClr val="FF0000"/>
                </a:solidFill>
              </a:rPr>
              <a:t>TBD</a:t>
            </a:r>
          </a:p>
          <a:p>
            <a:r>
              <a:rPr lang="en-US" altLang="zh-TW" sz="900" dirty="0">
                <a:solidFill>
                  <a:srgbClr val="FF0000"/>
                </a:solidFill>
              </a:rPr>
              <a:t>ALT not yet approve</a:t>
            </a:r>
            <a:endParaRPr lang="zh-TW" altLang="en-US" sz="900" dirty="0">
              <a:solidFill>
                <a:srgbClr val="FF0000"/>
              </a:solidFill>
            </a:endParaRPr>
          </a:p>
        </p:txBody>
      </p:sp>
      <p:sp>
        <p:nvSpPr>
          <p:cNvPr id="91" name="文字方塊 90"/>
          <p:cNvSpPr txBox="1"/>
          <p:nvPr/>
        </p:nvSpPr>
        <p:spPr>
          <a:xfrm>
            <a:off x="1478570" y="2585569"/>
            <a:ext cx="551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RD</a:t>
            </a:r>
          </a:p>
          <a:p>
            <a:r>
              <a:rPr lang="en-US" altLang="zh-TW" sz="900" dirty="0"/>
              <a:t>Receive 10pcs</a:t>
            </a:r>
          </a:p>
          <a:p>
            <a:r>
              <a:rPr lang="en-US" altLang="zh-TW" sz="900" dirty="0"/>
              <a:t>sample </a:t>
            </a:r>
            <a:endParaRPr lang="zh-TW" altLang="en-US" sz="900" dirty="0"/>
          </a:p>
        </p:txBody>
      </p:sp>
      <p:sp>
        <p:nvSpPr>
          <p:cNvPr id="43" name="Google Shape;657;p11"/>
          <p:cNvSpPr/>
          <p:nvPr/>
        </p:nvSpPr>
        <p:spPr>
          <a:xfrm>
            <a:off x="1719720" y="3246091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657;p11"/>
          <p:cNvSpPr/>
          <p:nvPr/>
        </p:nvSpPr>
        <p:spPr>
          <a:xfrm>
            <a:off x="4063158" y="3222022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4052696" y="3988438"/>
            <a:ext cx="4363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>
                <a:solidFill>
                  <a:srgbClr val="FF0000"/>
                </a:solidFill>
              </a:rPr>
              <a:t>Ship </a:t>
            </a:r>
          </a:p>
          <a:p>
            <a:r>
              <a:rPr lang="en-US" altLang="zh-TW" sz="1000" dirty="0">
                <a:solidFill>
                  <a:srgbClr val="FF0000"/>
                </a:solidFill>
              </a:rPr>
              <a:t>To</a:t>
            </a:r>
          </a:p>
          <a:p>
            <a:r>
              <a:rPr lang="en-US" altLang="zh-TW" sz="1000" dirty="0">
                <a:solidFill>
                  <a:srgbClr val="FF0000"/>
                </a:solidFill>
              </a:rPr>
              <a:t>TW</a:t>
            </a:r>
            <a:endParaRPr lang="zh-TW" altLang="en-US" sz="1000" dirty="0">
              <a:solidFill>
                <a:srgbClr val="FF0000"/>
              </a:solidFill>
            </a:endParaRPr>
          </a:p>
        </p:txBody>
      </p:sp>
      <p:sp>
        <p:nvSpPr>
          <p:cNvPr id="94" name="Google Shape;657;p11"/>
          <p:cNvSpPr/>
          <p:nvPr/>
        </p:nvSpPr>
        <p:spPr>
          <a:xfrm>
            <a:off x="5651134" y="4509165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3649700" y="4748923"/>
            <a:ext cx="7617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>
                <a:solidFill>
                  <a:schemeClr val="accent2">
                    <a:lumMod val="75000"/>
                  </a:schemeClr>
                </a:solidFill>
              </a:rPr>
              <a:t>SW</a:t>
            </a:r>
            <a:r>
              <a:rPr lang="zh-TW" altLang="en-US" sz="1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zh-TW" sz="1000" dirty="0">
                <a:solidFill>
                  <a:schemeClr val="accent2">
                    <a:lumMod val="75000"/>
                  </a:schemeClr>
                </a:solidFill>
              </a:rPr>
              <a:t>change</a:t>
            </a:r>
            <a:endParaRPr lang="zh-TW" alt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3" name="Google Shape;657;p11"/>
          <p:cNvSpPr/>
          <p:nvPr/>
        </p:nvSpPr>
        <p:spPr>
          <a:xfrm>
            <a:off x="7560202" y="4456789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622;p11"/>
          <p:cNvSpPr txBox="1"/>
          <p:nvPr/>
        </p:nvSpPr>
        <p:spPr>
          <a:xfrm>
            <a:off x="-64092" y="5374052"/>
            <a:ext cx="110376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altLang="zh-TW" sz="10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</a:t>
            </a:r>
            <a:r>
              <a:rPr lang="en-US" altLang="zh-TW" sz="1000" b="1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nd</a:t>
            </a:r>
            <a:r>
              <a:rPr lang="en-US" altLang="zh-TW" sz="10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source part (non pin to pin)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Certification</a:t>
            </a:r>
            <a:endParaRPr sz="1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606;p11"/>
          <p:cNvSpPr/>
          <p:nvPr/>
        </p:nvSpPr>
        <p:spPr>
          <a:xfrm>
            <a:off x="5984367" y="5666515"/>
            <a:ext cx="146050" cy="127000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6" name="直線接點 115"/>
          <p:cNvCxnSpPr/>
          <p:nvPr/>
        </p:nvCxnSpPr>
        <p:spPr>
          <a:xfrm>
            <a:off x="4786489" y="5722795"/>
            <a:ext cx="122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文字方塊 116"/>
          <p:cNvSpPr txBox="1"/>
          <p:nvPr/>
        </p:nvSpPr>
        <p:spPr>
          <a:xfrm>
            <a:off x="4734102" y="5761517"/>
            <a:ext cx="1375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Pre-test (EMI/EMC/RF)</a:t>
            </a:r>
            <a:endParaRPr lang="zh-TW" altLang="en-US" sz="1000" dirty="0"/>
          </a:p>
        </p:txBody>
      </p:sp>
      <p:sp>
        <p:nvSpPr>
          <p:cNvPr id="118" name="菱形 117"/>
          <p:cNvSpPr/>
          <p:nvPr/>
        </p:nvSpPr>
        <p:spPr>
          <a:xfrm>
            <a:off x="8714159" y="5632946"/>
            <a:ext cx="179407" cy="157909"/>
          </a:xfrm>
          <a:prstGeom prst="diamon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9" name="文字方塊 118"/>
          <p:cNvSpPr txBox="1"/>
          <p:nvPr/>
        </p:nvSpPr>
        <p:spPr>
          <a:xfrm>
            <a:off x="9037065" y="5404810"/>
            <a:ext cx="7360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Apply BQB</a:t>
            </a:r>
            <a:endParaRPr lang="zh-TW" altLang="en-US" sz="1000" dirty="0"/>
          </a:p>
        </p:txBody>
      </p:sp>
      <p:cxnSp>
        <p:nvCxnSpPr>
          <p:cNvPr id="120" name="直線接點 119"/>
          <p:cNvCxnSpPr/>
          <p:nvPr/>
        </p:nvCxnSpPr>
        <p:spPr>
          <a:xfrm>
            <a:off x="8873869" y="5711900"/>
            <a:ext cx="144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Google Shape;606;p11"/>
          <p:cNvSpPr/>
          <p:nvPr/>
        </p:nvSpPr>
        <p:spPr>
          <a:xfrm>
            <a:off x="10324504" y="5661706"/>
            <a:ext cx="146050" cy="127000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文字方塊 121"/>
          <p:cNvSpPr txBox="1"/>
          <p:nvPr/>
        </p:nvSpPr>
        <p:spPr>
          <a:xfrm>
            <a:off x="10184777" y="4935484"/>
            <a:ext cx="6094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Provide </a:t>
            </a:r>
          </a:p>
          <a:p>
            <a:r>
              <a:rPr lang="en-US" altLang="zh-TW" sz="1000" dirty="0" smtClean="0"/>
              <a:t>BQB</a:t>
            </a:r>
          </a:p>
          <a:p>
            <a:r>
              <a:rPr lang="en-US" altLang="zh-TW" sz="1000" dirty="0" smtClean="0"/>
              <a:t>report </a:t>
            </a:r>
            <a:endParaRPr lang="en-US" altLang="zh-TW" sz="1000" dirty="0"/>
          </a:p>
          <a:p>
            <a:r>
              <a:rPr lang="en-US" altLang="zh-TW" sz="1000" dirty="0"/>
              <a:t>to ALT</a:t>
            </a:r>
            <a:endParaRPr lang="zh-TW" altLang="en-US" sz="1000" dirty="0"/>
          </a:p>
        </p:txBody>
      </p:sp>
      <p:cxnSp>
        <p:nvCxnSpPr>
          <p:cNvPr id="124" name="直線接點 123"/>
          <p:cNvCxnSpPr/>
          <p:nvPr/>
        </p:nvCxnSpPr>
        <p:spPr>
          <a:xfrm>
            <a:off x="7231489" y="4524754"/>
            <a:ext cx="360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Google Shape;657;p11"/>
          <p:cNvSpPr/>
          <p:nvPr/>
        </p:nvSpPr>
        <p:spPr>
          <a:xfrm>
            <a:off x="8038267" y="4474365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文字方塊 125"/>
          <p:cNvSpPr txBox="1"/>
          <p:nvPr/>
        </p:nvSpPr>
        <p:spPr>
          <a:xfrm>
            <a:off x="9313217" y="4043427"/>
            <a:ext cx="588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Factory control run</a:t>
            </a:r>
            <a:endParaRPr lang="zh-TW" altLang="en-US" sz="900" dirty="0"/>
          </a:p>
        </p:txBody>
      </p:sp>
      <p:cxnSp>
        <p:nvCxnSpPr>
          <p:cNvPr id="127" name="直線接點 126"/>
          <p:cNvCxnSpPr/>
          <p:nvPr/>
        </p:nvCxnSpPr>
        <p:spPr>
          <a:xfrm>
            <a:off x="5080712" y="4559059"/>
            <a:ext cx="61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文字方塊 127"/>
          <p:cNvSpPr txBox="1"/>
          <p:nvPr/>
        </p:nvSpPr>
        <p:spPr>
          <a:xfrm>
            <a:off x="5055193" y="413983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Circuit design+</a:t>
            </a:r>
          </a:p>
          <a:p>
            <a:r>
              <a:rPr lang="en-US" altLang="zh-TW" sz="900" dirty="0"/>
              <a:t>Layout change</a:t>
            </a:r>
            <a:endParaRPr lang="zh-TW" altLang="en-US" sz="900" dirty="0"/>
          </a:p>
        </p:txBody>
      </p:sp>
      <p:cxnSp>
        <p:nvCxnSpPr>
          <p:cNvPr id="129" name="直線接點 128"/>
          <p:cNvCxnSpPr/>
          <p:nvPr/>
        </p:nvCxnSpPr>
        <p:spPr>
          <a:xfrm>
            <a:off x="5797184" y="4551258"/>
            <a:ext cx="133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文字方塊 129"/>
          <p:cNvSpPr txBox="1"/>
          <p:nvPr/>
        </p:nvSpPr>
        <p:spPr>
          <a:xfrm>
            <a:off x="5907413" y="4250643"/>
            <a:ext cx="9188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PCB Fabrication</a:t>
            </a:r>
            <a:endParaRPr lang="zh-TW" altLang="en-US" sz="900" dirty="0"/>
          </a:p>
        </p:txBody>
      </p:sp>
      <p:sp>
        <p:nvSpPr>
          <p:cNvPr id="131" name="文字方塊 130"/>
          <p:cNvSpPr txBox="1"/>
          <p:nvPr/>
        </p:nvSpPr>
        <p:spPr>
          <a:xfrm>
            <a:off x="7173603" y="3968221"/>
            <a:ext cx="6317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 smtClean="0"/>
              <a:t>2</a:t>
            </a:r>
            <a:r>
              <a:rPr lang="en-US" altLang="zh-TW" sz="900" baseline="30000" dirty="0" smtClean="0"/>
              <a:t>nd</a:t>
            </a:r>
            <a:endParaRPr lang="en-US" altLang="zh-TW" sz="900" dirty="0" smtClean="0"/>
          </a:p>
          <a:p>
            <a:r>
              <a:rPr lang="en-US" altLang="zh-TW" sz="900" dirty="0" smtClean="0"/>
              <a:t>Sample </a:t>
            </a:r>
          </a:p>
          <a:p>
            <a:r>
              <a:rPr lang="en-US" altLang="zh-TW" sz="900" dirty="0" smtClean="0"/>
              <a:t>Build</a:t>
            </a:r>
            <a:endParaRPr lang="zh-TW" altLang="en-US" sz="900" dirty="0"/>
          </a:p>
        </p:txBody>
      </p:sp>
      <p:sp>
        <p:nvSpPr>
          <p:cNvPr id="132" name="文字方塊 131"/>
          <p:cNvSpPr txBox="1"/>
          <p:nvPr/>
        </p:nvSpPr>
        <p:spPr>
          <a:xfrm>
            <a:off x="7718416" y="3942342"/>
            <a:ext cx="4363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>
                <a:solidFill>
                  <a:srgbClr val="FF0000"/>
                </a:solidFill>
              </a:rPr>
              <a:t>Ship </a:t>
            </a:r>
          </a:p>
          <a:p>
            <a:r>
              <a:rPr lang="en-US" altLang="zh-TW" sz="1000" dirty="0">
                <a:solidFill>
                  <a:srgbClr val="FF0000"/>
                </a:solidFill>
              </a:rPr>
              <a:t>To</a:t>
            </a:r>
          </a:p>
          <a:p>
            <a:r>
              <a:rPr lang="en-US" altLang="zh-TW" sz="1000" dirty="0">
                <a:solidFill>
                  <a:srgbClr val="FF0000"/>
                </a:solidFill>
              </a:rPr>
              <a:t>TW</a:t>
            </a:r>
            <a:endParaRPr lang="zh-TW" altLang="en-US" sz="1000" dirty="0">
              <a:solidFill>
                <a:srgbClr val="FF0000"/>
              </a:solidFill>
            </a:endParaRPr>
          </a:p>
        </p:txBody>
      </p:sp>
      <p:cxnSp>
        <p:nvCxnSpPr>
          <p:cNvPr id="133" name="直線接點 132"/>
          <p:cNvCxnSpPr/>
          <p:nvPr/>
        </p:nvCxnSpPr>
        <p:spPr>
          <a:xfrm>
            <a:off x="8184317" y="4576131"/>
            <a:ext cx="1116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Google Shape;657;p11"/>
          <p:cNvSpPr/>
          <p:nvPr/>
        </p:nvSpPr>
        <p:spPr>
          <a:xfrm>
            <a:off x="9303114" y="4502702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5" name="直線接點 134"/>
          <p:cNvCxnSpPr/>
          <p:nvPr/>
        </p:nvCxnSpPr>
        <p:spPr>
          <a:xfrm>
            <a:off x="9449164" y="4517547"/>
            <a:ext cx="324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文字方塊 137"/>
          <p:cNvSpPr txBox="1"/>
          <p:nvPr/>
        </p:nvSpPr>
        <p:spPr>
          <a:xfrm>
            <a:off x="8873869" y="5782676"/>
            <a:ext cx="1375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Pre-test (EMI/EMC/RF)</a:t>
            </a:r>
            <a:endParaRPr lang="zh-TW" altLang="en-US" sz="1000" dirty="0"/>
          </a:p>
        </p:txBody>
      </p:sp>
      <p:sp>
        <p:nvSpPr>
          <p:cNvPr id="139" name="Google Shape;657;p11"/>
          <p:cNvSpPr/>
          <p:nvPr/>
        </p:nvSpPr>
        <p:spPr>
          <a:xfrm>
            <a:off x="9773164" y="4493776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文字方塊 140"/>
          <p:cNvSpPr txBox="1"/>
          <p:nvPr/>
        </p:nvSpPr>
        <p:spPr>
          <a:xfrm>
            <a:off x="6528690" y="443789"/>
            <a:ext cx="4203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00" dirty="0"/>
              <a:t>CNY</a:t>
            </a:r>
            <a:endParaRPr lang="zh-TW" altLang="en-US" sz="1100" dirty="0"/>
          </a:p>
        </p:txBody>
      </p:sp>
      <p:sp>
        <p:nvSpPr>
          <p:cNvPr id="142" name="文字方塊 141"/>
          <p:cNvSpPr txBox="1"/>
          <p:nvPr/>
        </p:nvSpPr>
        <p:spPr>
          <a:xfrm>
            <a:off x="634158" y="142298"/>
            <a:ext cx="2901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i="1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Milestone</a:t>
            </a:r>
            <a:r>
              <a:rPr lang="zh-TW" altLang="en-US" sz="2800" b="1" i="1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TW" sz="2800" b="1" i="1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Eagle</a:t>
            </a:r>
            <a:endParaRPr lang="zh-TW" altLang="en-US" sz="2800" b="1" i="1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>
            <a:off x="5002477" y="3845337"/>
            <a:ext cx="0" cy="52629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4562524" y="3485663"/>
            <a:ext cx="1593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Target Risk Buy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4622856" y="4828732"/>
            <a:ext cx="1494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>
                <a:solidFill>
                  <a:srgbClr val="FF0000"/>
                </a:solidFill>
              </a:rPr>
              <a:t>Send samples to ALT </a:t>
            </a:r>
            <a:endParaRPr lang="en-US" altLang="zh-TW" sz="1200" dirty="0">
              <a:solidFill>
                <a:srgbClr val="FF0000"/>
              </a:solidFill>
            </a:endParaRPr>
          </a:p>
          <a:p>
            <a:r>
              <a:rPr lang="en-US" altLang="zh-TW" sz="1200" dirty="0" smtClean="0">
                <a:solidFill>
                  <a:srgbClr val="FF0000"/>
                </a:solidFill>
              </a:rPr>
              <a:t>for KC </a:t>
            </a:r>
            <a:r>
              <a:rPr lang="en-US" altLang="zh-TW" sz="1200" dirty="0" smtClean="0">
                <a:solidFill>
                  <a:srgbClr val="FF0000"/>
                </a:solidFill>
              </a:rPr>
              <a:t>certification??</a:t>
            </a:r>
            <a:endParaRPr lang="zh-TW" altLang="en-US" sz="1200" dirty="0">
              <a:solidFill>
                <a:srgbClr val="FF0000"/>
              </a:solidFill>
            </a:endParaRPr>
          </a:p>
        </p:txBody>
      </p:sp>
      <p:sp>
        <p:nvSpPr>
          <p:cNvPr id="123" name="菱形 122"/>
          <p:cNvSpPr/>
          <p:nvPr/>
        </p:nvSpPr>
        <p:spPr>
          <a:xfrm>
            <a:off x="4945244" y="4479420"/>
            <a:ext cx="179407" cy="157909"/>
          </a:xfrm>
          <a:prstGeom prst="diamon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3" name="直線單箭頭接點 142"/>
          <p:cNvCxnSpPr/>
          <p:nvPr/>
        </p:nvCxnSpPr>
        <p:spPr>
          <a:xfrm flipH="1" flipV="1">
            <a:off x="4713494" y="3338263"/>
            <a:ext cx="259474" cy="24479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5" name="文字方塊 144"/>
          <p:cNvSpPr txBox="1"/>
          <p:nvPr/>
        </p:nvSpPr>
        <p:spPr>
          <a:xfrm>
            <a:off x="-22980" y="3272498"/>
            <a:ext cx="113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>
                <a:solidFill>
                  <a:srgbClr val="FF0000"/>
                </a:solidFill>
              </a:rPr>
              <a:t>TBD</a:t>
            </a:r>
          </a:p>
          <a:p>
            <a:r>
              <a:rPr lang="en-US" altLang="zh-TW" sz="900" dirty="0">
                <a:solidFill>
                  <a:srgbClr val="FF0000"/>
                </a:solidFill>
              </a:rPr>
              <a:t>ALT not yet approve</a:t>
            </a:r>
            <a:endParaRPr lang="zh-TW" altLang="en-US" sz="900" dirty="0">
              <a:solidFill>
                <a:srgbClr val="FF0000"/>
              </a:solidFill>
            </a:endParaRPr>
          </a:p>
        </p:txBody>
      </p:sp>
      <p:sp>
        <p:nvSpPr>
          <p:cNvPr id="146" name="菱形 145"/>
          <p:cNvSpPr/>
          <p:nvPr/>
        </p:nvSpPr>
        <p:spPr>
          <a:xfrm>
            <a:off x="4552020" y="3200003"/>
            <a:ext cx="179407" cy="157909"/>
          </a:xfrm>
          <a:prstGeom prst="diamon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7" name="直線單箭頭接點 26"/>
          <p:cNvCxnSpPr/>
          <p:nvPr/>
        </p:nvCxnSpPr>
        <p:spPr>
          <a:xfrm>
            <a:off x="4731427" y="3255556"/>
            <a:ext cx="80827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文字方塊 27"/>
          <p:cNvSpPr txBox="1"/>
          <p:nvPr/>
        </p:nvSpPr>
        <p:spPr>
          <a:xfrm>
            <a:off x="4976828" y="3003828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BMT</a:t>
            </a:r>
            <a:endParaRPr lang="zh-TW" altLang="en-US" sz="1200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11005737" y="4681419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BMT?</a:t>
            </a:r>
          </a:p>
          <a:p>
            <a:r>
              <a:rPr lang="en-US" altLang="zh-TW" dirty="0" smtClean="0">
                <a:solidFill>
                  <a:srgbClr val="FF0000"/>
                </a:solidFill>
              </a:rPr>
              <a:t>KC?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449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220</Words>
  <Application>Microsoft Office PowerPoint</Application>
  <PresentationFormat>寬螢幕</PresentationFormat>
  <Paragraphs>266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Arial</vt:lpstr>
      <vt:lpstr>Calibri</vt:lpstr>
      <vt:lpstr>Calibri Light</vt:lpstr>
      <vt:lpstr>Wingdings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JBD 專案管理一處業務二部業務一課(盧盈瑄)</dc:creator>
  <cp:lastModifiedBy>JBD 專案管理一處業務二部業務一課(盧盈瑄)</cp:lastModifiedBy>
  <cp:revision>5</cp:revision>
  <dcterms:created xsi:type="dcterms:W3CDTF">2021-10-26T07:58:05Z</dcterms:created>
  <dcterms:modified xsi:type="dcterms:W3CDTF">2021-10-26T08:43:50Z</dcterms:modified>
</cp:coreProperties>
</file>